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21" autoAdjust="0"/>
    <p:restoredTop sz="94660"/>
  </p:normalViewPr>
  <p:slideViewPr>
    <p:cSldViewPr>
      <p:cViewPr>
        <p:scale>
          <a:sx n="87" d="100"/>
          <a:sy n="87" d="100"/>
        </p:scale>
        <p:origin x="-78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076F45-6FEE-4F02-9AB6-7D3DDEC60B1F}" type="datetimeFigureOut">
              <a:rPr lang="es-ES" smtClean="0"/>
              <a:pPr/>
              <a:t>23/04/2013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219731F-2EF5-4171-AB0E-8A0DAD7C88C1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19731F-2EF5-4171-AB0E-8A0DAD7C88C1}" type="slidenum">
              <a:rPr lang="es-ES" smtClean="0"/>
              <a:pPr/>
              <a:t>1</a:t>
            </a:fld>
            <a:endParaRPr lang="es-E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19731F-2EF5-4171-AB0E-8A0DAD7C88C1}" type="slidenum">
              <a:rPr lang="es-ES" smtClean="0"/>
              <a:pPr/>
              <a:t>10</a:t>
            </a:fld>
            <a:endParaRPr lang="es-E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19731F-2EF5-4171-AB0E-8A0DAD7C88C1}" type="slidenum">
              <a:rPr lang="es-ES" smtClean="0"/>
              <a:pPr/>
              <a:t>11</a:t>
            </a:fld>
            <a:endParaRPr lang="es-E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19731F-2EF5-4171-AB0E-8A0DAD7C88C1}" type="slidenum">
              <a:rPr lang="es-ES" smtClean="0"/>
              <a:pPr/>
              <a:t>2</a:t>
            </a:fld>
            <a:endParaRPr lang="es-E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19731F-2EF5-4171-AB0E-8A0DAD7C88C1}" type="slidenum">
              <a:rPr lang="es-ES" smtClean="0"/>
              <a:pPr/>
              <a:t>3</a:t>
            </a:fld>
            <a:endParaRPr lang="es-E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19731F-2EF5-4171-AB0E-8A0DAD7C88C1}" type="slidenum">
              <a:rPr lang="es-ES" smtClean="0"/>
              <a:pPr/>
              <a:t>4</a:t>
            </a:fld>
            <a:endParaRPr lang="es-E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19731F-2EF5-4171-AB0E-8A0DAD7C88C1}" type="slidenum">
              <a:rPr lang="es-ES" smtClean="0"/>
              <a:pPr/>
              <a:t>5</a:t>
            </a:fld>
            <a:endParaRPr lang="es-E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19731F-2EF5-4171-AB0E-8A0DAD7C88C1}" type="slidenum">
              <a:rPr lang="es-ES" smtClean="0"/>
              <a:pPr/>
              <a:t>6</a:t>
            </a:fld>
            <a:endParaRPr lang="es-E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19731F-2EF5-4171-AB0E-8A0DAD7C88C1}" type="slidenum">
              <a:rPr lang="es-ES" smtClean="0"/>
              <a:pPr/>
              <a:t>7</a:t>
            </a:fld>
            <a:endParaRPr lang="es-E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19731F-2EF5-4171-AB0E-8A0DAD7C88C1}" type="slidenum">
              <a:rPr lang="es-ES" smtClean="0"/>
              <a:pPr/>
              <a:t>8</a:t>
            </a:fld>
            <a:endParaRPr lang="es-E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19731F-2EF5-4171-AB0E-8A0DAD7C88C1}" type="slidenum">
              <a:rPr lang="es-ES" smtClean="0"/>
              <a:pPr/>
              <a:t>9</a:t>
            </a:fld>
            <a:endParaRPr lang="es-E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A8A05-E210-4F9F-9755-BE8554811D2C}" type="datetimeFigureOut">
              <a:rPr lang="es-ES" smtClean="0"/>
              <a:pPr/>
              <a:t>23/04/2013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3D539-DFA1-4936-ADFD-0203CA86058F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A8A05-E210-4F9F-9755-BE8554811D2C}" type="datetimeFigureOut">
              <a:rPr lang="es-ES" smtClean="0"/>
              <a:pPr/>
              <a:t>23/04/2013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3D539-DFA1-4936-ADFD-0203CA86058F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A8A05-E210-4F9F-9755-BE8554811D2C}" type="datetimeFigureOut">
              <a:rPr lang="es-ES" smtClean="0"/>
              <a:pPr/>
              <a:t>23/04/2013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3D539-DFA1-4936-ADFD-0203CA86058F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A8A05-E210-4F9F-9755-BE8554811D2C}" type="datetimeFigureOut">
              <a:rPr lang="es-ES" smtClean="0"/>
              <a:pPr/>
              <a:t>23/04/2013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3D539-DFA1-4936-ADFD-0203CA86058F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A8A05-E210-4F9F-9755-BE8554811D2C}" type="datetimeFigureOut">
              <a:rPr lang="es-ES" smtClean="0"/>
              <a:pPr/>
              <a:t>23/04/2013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3D539-DFA1-4936-ADFD-0203CA86058F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A8A05-E210-4F9F-9755-BE8554811D2C}" type="datetimeFigureOut">
              <a:rPr lang="es-ES" smtClean="0"/>
              <a:pPr/>
              <a:t>23/04/2013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3D539-DFA1-4936-ADFD-0203CA86058F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A8A05-E210-4F9F-9755-BE8554811D2C}" type="datetimeFigureOut">
              <a:rPr lang="es-ES" smtClean="0"/>
              <a:pPr/>
              <a:t>23/04/2013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3D539-DFA1-4936-ADFD-0203CA86058F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A8A05-E210-4F9F-9755-BE8554811D2C}" type="datetimeFigureOut">
              <a:rPr lang="es-ES" smtClean="0"/>
              <a:pPr/>
              <a:t>23/04/2013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3D539-DFA1-4936-ADFD-0203CA86058F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A8A05-E210-4F9F-9755-BE8554811D2C}" type="datetimeFigureOut">
              <a:rPr lang="es-ES" smtClean="0"/>
              <a:pPr/>
              <a:t>23/04/2013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3D539-DFA1-4936-ADFD-0203CA86058F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A8A05-E210-4F9F-9755-BE8554811D2C}" type="datetimeFigureOut">
              <a:rPr lang="es-ES" smtClean="0"/>
              <a:pPr/>
              <a:t>23/04/2013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3D539-DFA1-4936-ADFD-0203CA86058F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A8A05-E210-4F9F-9755-BE8554811D2C}" type="datetimeFigureOut">
              <a:rPr lang="es-ES" smtClean="0"/>
              <a:pPr/>
              <a:t>23/04/2013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3D539-DFA1-4936-ADFD-0203CA86058F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5A8A05-E210-4F9F-9755-BE8554811D2C}" type="datetimeFigureOut">
              <a:rPr lang="es-ES" smtClean="0"/>
              <a:pPr/>
              <a:t>23/04/2013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33D539-DFA1-4936-ADFD-0203CA86058F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 descr="Logotipo proyecto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581150" y="1934720"/>
            <a:ext cx="4719042" cy="4080318"/>
          </a:xfrm>
          <a:prstGeom prst="rect">
            <a:avLst/>
          </a:prstGeom>
        </p:spPr>
      </p:pic>
      <p:sp>
        <p:nvSpPr>
          <p:cNvPr id="5" name="4 CuadroTexto"/>
          <p:cNvSpPr txBox="1"/>
          <p:nvPr/>
        </p:nvSpPr>
        <p:spPr>
          <a:xfrm rot="1223521">
            <a:off x="3377029" y="1344152"/>
            <a:ext cx="54006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200" dirty="0" smtClean="0">
                <a:solidFill>
                  <a:srgbClr val="00B050"/>
                </a:solidFill>
                <a:latin typeface="Comic Sans MS" pitchFamily="66" charset="0"/>
              </a:rPr>
              <a:t>Súbete a la bicicleta</a:t>
            </a:r>
            <a:endParaRPr lang="es-ES" sz="4200" dirty="0">
              <a:solidFill>
                <a:srgbClr val="00B050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39552" y="1124744"/>
            <a:ext cx="8229600" cy="4525963"/>
          </a:xfrm>
        </p:spPr>
        <p:txBody>
          <a:bodyPr>
            <a:normAutofit fontScale="77500" lnSpcReduction="20000"/>
          </a:bodyPr>
          <a:lstStyle/>
          <a:p>
            <a:pPr lvl="0" algn="just">
              <a:lnSpc>
                <a:spcPct val="150000"/>
              </a:lnSpc>
              <a:buBlip>
                <a:blip r:embed="rId3"/>
              </a:buBlip>
            </a:pPr>
            <a:r>
              <a:rPr lang="es-ES" dirty="0" smtClean="0">
                <a:latin typeface="Comic Sans MS" pitchFamily="66" charset="0"/>
              </a:rPr>
              <a:t>Debes </a:t>
            </a:r>
            <a:r>
              <a:rPr lang="es-ES" b="1" dirty="0" smtClean="0">
                <a:latin typeface="Comic Sans MS" pitchFamily="66" charset="0"/>
              </a:rPr>
              <a:t>circular en línea recta </a:t>
            </a:r>
            <a:r>
              <a:rPr lang="es-ES" dirty="0" smtClean="0">
                <a:latin typeface="Comic Sans MS" pitchFamily="66" charset="0"/>
              </a:rPr>
              <a:t>y por el lado </a:t>
            </a:r>
            <a:r>
              <a:rPr lang="es-ES" b="1" dirty="0" smtClean="0">
                <a:latin typeface="Comic Sans MS" pitchFamily="66" charset="0"/>
              </a:rPr>
              <a:t>derecho</a:t>
            </a:r>
            <a:r>
              <a:rPr lang="es-ES" dirty="0" smtClean="0">
                <a:latin typeface="Comic Sans MS" pitchFamily="66" charset="0"/>
              </a:rPr>
              <a:t> como cualquier otro vehículo.</a:t>
            </a:r>
          </a:p>
          <a:p>
            <a:pPr lvl="0" algn="just">
              <a:lnSpc>
                <a:spcPct val="150000"/>
              </a:lnSpc>
              <a:buBlip>
                <a:blip r:embed="rId3"/>
              </a:buBlip>
            </a:pPr>
            <a:r>
              <a:rPr lang="es-ES" dirty="0" smtClean="0">
                <a:latin typeface="Comic Sans MS" pitchFamily="66" charset="0"/>
              </a:rPr>
              <a:t>Respeta las </a:t>
            </a:r>
            <a:r>
              <a:rPr lang="es-ES" b="1" dirty="0" smtClean="0">
                <a:latin typeface="Comic Sans MS" pitchFamily="66" charset="0"/>
              </a:rPr>
              <a:t>señales de tráfico</a:t>
            </a:r>
            <a:r>
              <a:rPr lang="es-ES" dirty="0" smtClean="0">
                <a:latin typeface="Comic Sans MS" pitchFamily="66" charset="0"/>
              </a:rPr>
              <a:t>.</a:t>
            </a:r>
          </a:p>
          <a:p>
            <a:pPr lvl="0" algn="just">
              <a:lnSpc>
                <a:spcPct val="150000"/>
              </a:lnSpc>
              <a:buBlip>
                <a:blip r:embed="rId3"/>
              </a:buBlip>
            </a:pPr>
            <a:r>
              <a:rPr lang="es-ES" dirty="0" smtClean="0">
                <a:latin typeface="Comic Sans MS" pitchFamily="66" charset="0"/>
              </a:rPr>
              <a:t>Mantén siempre la </a:t>
            </a:r>
            <a:r>
              <a:rPr lang="es-ES" b="1" dirty="0" smtClean="0">
                <a:latin typeface="Comic Sans MS" pitchFamily="66" charset="0"/>
              </a:rPr>
              <a:t>distancia de seguridad</a:t>
            </a:r>
            <a:r>
              <a:rPr lang="es-ES" dirty="0" smtClean="0">
                <a:latin typeface="Comic Sans MS" pitchFamily="66" charset="0"/>
              </a:rPr>
              <a:t>.</a:t>
            </a:r>
          </a:p>
          <a:p>
            <a:pPr lvl="0" algn="just">
              <a:lnSpc>
                <a:spcPct val="150000"/>
              </a:lnSpc>
              <a:buBlip>
                <a:blip r:embed="rId3"/>
              </a:buBlip>
            </a:pPr>
            <a:r>
              <a:rPr lang="es-ES" b="1" dirty="0" smtClean="0">
                <a:latin typeface="Comic Sans MS" pitchFamily="66" charset="0"/>
              </a:rPr>
              <a:t>Marca con tiempo </a:t>
            </a:r>
            <a:r>
              <a:rPr lang="es-ES" dirty="0" smtClean="0">
                <a:latin typeface="Comic Sans MS" pitchFamily="66" charset="0"/>
              </a:rPr>
              <a:t>hacia dónde vas a girar.</a:t>
            </a:r>
          </a:p>
          <a:p>
            <a:pPr lvl="0" algn="just">
              <a:lnSpc>
                <a:spcPct val="150000"/>
              </a:lnSpc>
              <a:buBlip>
                <a:blip r:embed="rId3"/>
              </a:buBlip>
            </a:pPr>
            <a:r>
              <a:rPr lang="es-ES" dirty="0" smtClean="0">
                <a:latin typeface="Comic Sans MS" pitchFamily="66" charset="0"/>
              </a:rPr>
              <a:t>Puedes </a:t>
            </a:r>
            <a:r>
              <a:rPr lang="es-ES" b="1" dirty="0" smtClean="0">
                <a:latin typeface="Comic Sans MS" pitchFamily="66" charset="0"/>
              </a:rPr>
              <a:t>circular de dos en dos</a:t>
            </a:r>
            <a:r>
              <a:rPr lang="es-ES" dirty="0" smtClean="0">
                <a:latin typeface="Comic Sans MS" pitchFamily="66" charset="0"/>
              </a:rPr>
              <a:t>, siempre y cuando, la </a:t>
            </a:r>
            <a:r>
              <a:rPr lang="es-ES" b="1" dirty="0" smtClean="0">
                <a:latin typeface="Comic Sans MS" pitchFamily="66" charset="0"/>
              </a:rPr>
              <a:t>visibilidad sea buena</a:t>
            </a:r>
            <a:r>
              <a:rPr lang="es-ES" dirty="0" smtClean="0">
                <a:latin typeface="Comic Sans MS" pitchFamily="66" charset="0"/>
              </a:rPr>
              <a:t>. Si no, debes </a:t>
            </a:r>
            <a:r>
              <a:rPr lang="es-ES" b="1" dirty="0" smtClean="0">
                <a:latin typeface="Comic Sans MS" pitchFamily="66" charset="0"/>
              </a:rPr>
              <a:t>ir en fila.</a:t>
            </a:r>
          </a:p>
          <a:p>
            <a:pPr lvl="0" algn="just">
              <a:lnSpc>
                <a:spcPct val="150000"/>
              </a:lnSpc>
              <a:buBlip>
                <a:blip r:embed="rId3"/>
              </a:buBlip>
            </a:pPr>
            <a:r>
              <a:rPr lang="es-ES" b="1" dirty="0" smtClean="0">
                <a:latin typeface="Comic Sans MS" pitchFamily="66" charset="0"/>
              </a:rPr>
              <a:t>No</a:t>
            </a:r>
            <a:r>
              <a:rPr lang="es-ES" dirty="0" smtClean="0">
                <a:latin typeface="Comic Sans MS" pitchFamily="66" charset="0"/>
              </a:rPr>
              <a:t> </a:t>
            </a:r>
            <a:r>
              <a:rPr lang="es-ES" b="1" dirty="0" smtClean="0">
                <a:latin typeface="Comic Sans MS" pitchFamily="66" charset="0"/>
              </a:rPr>
              <a:t>lleves</a:t>
            </a:r>
            <a:r>
              <a:rPr lang="es-ES" dirty="0" smtClean="0">
                <a:latin typeface="Comic Sans MS" pitchFamily="66" charset="0"/>
              </a:rPr>
              <a:t> nunca </a:t>
            </a:r>
            <a:r>
              <a:rPr lang="es-ES" b="1" dirty="0" smtClean="0">
                <a:latin typeface="Comic Sans MS" pitchFamily="66" charset="0"/>
              </a:rPr>
              <a:t>a nadie </a:t>
            </a:r>
            <a:r>
              <a:rPr lang="es-ES" dirty="0" smtClean="0">
                <a:latin typeface="Comic Sans MS" pitchFamily="66" charset="0"/>
              </a:rPr>
              <a:t>sobre la bicicleta.</a:t>
            </a:r>
          </a:p>
          <a:p>
            <a:pPr>
              <a:buNone/>
            </a:pPr>
            <a:endParaRPr lang="es-E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sz="3200" dirty="0" smtClean="0">
                <a:solidFill>
                  <a:srgbClr val="00B050"/>
                </a:solidFill>
                <a:latin typeface="Comic Sans MS" pitchFamily="66" charset="0"/>
              </a:rPr>
              <a:t>Si circulamos en el campo…</a:t>
            </a:r>
            <a:endParaRPr lang="es-ES" sz="3200" dirty="0">
              <a:solidFill>
                <a:srgbClr val="00B050"/>
              </a:solidFill>
              <a:latin typeface="Comic Sans MS" pitchFamily="66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 algn="just">
              <a:lnSpc>
                <a:spcPct val="150000"/>
              </a:lnSpc>
              <a:buBlip>
                <a:blip r:embed="rId3"/>
              </a:buBlip>
            </a:pPr>
            <a:r>
              <a:rPr lang="es-ES" sz="2500" b="1" dirty="0" smtClean="0">
                <a:latin typeface="Comic Sans MS" pitchFamily="66" charset="0"/>
              </a:rPr>
              <a:t>No</a:t>
            </a:r>
            <a:r>
              <a:rPr lang="es-ES" sz="2500" dirty="0" smtClean="0">
                <a:latin typeface="Comic Sans MS" pitchFamily="66" charset="0"/>
              </a:rPr>
              <a:t> te </a:t>
            </a:r>
            <a:r>
              <a:rPr lang="es-ES" sz="2500" b="1" dirty="0" smtClean="0">
                <a:latin typeface="Comic Sans MS" pitchFamily="66" charset="0"/>
              </a:rPr>
              <a:t>salgas</a:t>
            </a:r>
            <a:r>
              <a:rPr lang="es-ES" sz="2500" dirty="0" smtClean="0">
                <a:latin typeface="Comic Sans MS" pitchFamily="66" charset="0"/>
              </a:rPr>
              <a:t> de los </a:t>
            </a:r>
            <a:r>
              <a:rPr lang="es-ES" sz="2500" b="1" dirty="0" smtClean="0">
                <a:latin typeface="Comic Sans MS" pitchFamily="66" charset="0"/>
              </a:rPr>
              <a:t>caminos</a:t>
            </a:r>
            <a:r>
              <a:rPr lang="es-ES" sz="2500" dirty="0" smtClean="0">
                <a:latin typeface="Comic Sans MS" pitchFamily="66" charset="0"/>
              </a:rPr>
              <a:t> o pistas permitidas.</a:t>
            </a:r>
          </a:p>
          <a:p>
            <a:pPr lvl="0" algn="just">
              <a:lnSpc>
                <a:spcPct val="150000"/>
              </a:lnSpc>
              <a:buBlip>
                <a:blip r:embed="rId3"/>
              </a:buBlip>
            </a:pPr>
            <a:r>
              <a:rPr lang="es-ES" sz="2500" b="1" dirty="0" smtClean="0">
                <a:latin typeface="Comic Sans MS" pitchFamily="66" charset="0"/>
              </a:rPr>
              <a:t>Conduce despacio y con cuidado</a:t>
            </a:r>
            <a:r>
              <a:rPr lang="es-ES" sz="2500" dirty="0" smtClean="0">
                <a:latin typeface="Comic Sans MS" pitchFamily="66" charset="0"/>
              </a:rPr>
              <a:t>, </a:t>
            </a:r>
            <a:r>
              <a:rPr lang="es-ES" sz="2500" b="1" dirty="0" smtClean="0">
                <a:latin typeface="Comic Sans MS" pitchFamily="66" charset="0"/>
              </a:rPr>
              <a:t>DISFRUTA</a:t>
            </a:r>
            <a:r>
              <a:rPr lang="es-ES" sz="2500" dirty="0" smtClean="0">
                <a:latin typeface="Comic Sans MS" pitchFamily="66" charset="0"/>
              </a:rPr>
              <a:t> </a:t>
            </a:r>
            <a:r>
              <a:rPr lang="es-ES" sz="2500" dirty="0" smtClean="0">
                <a:latin typeface="Comic Sans MS" pitchFamily="66" charset="0"/>
              </a:rPr>
              <a:t>del paisaje y de la fauna.</a:t>
            </a:r>
          </a:p>
          <a:p>
            <a:pPr lvl="0" algn="just">
              <a:lnSpc>
                <a:spcPct val="150000"/>
              </a:lnSpc>
              <a:buBlip>
                <a:blip r:embed="rId3"/>
              </a:buBlip>
            </a:pPr>
            <a:r>
              <a:rPr lang="es-ES" sz="2500" b="1" dirty="0" smtClean="0">
                <a:latin typeface="Comic Sans MS" pitchFamily="66" charset="0"/>
              </a:rPr>
              <a:t>RESPETA</a:t>
            </a:r>
            <a:r>
              <a:rPr lang="es-ES" sz="2500" dirty="0" smtClean="0">
                <a:latin typeface="Comic Sans MS" pitchFamily="66" charset="0"/>
              </a:rPr>
              <a:t> </a:t>
            </a:r>
            <a:r>
              <a:rPr lang="es-ES" sz="2500" dirty="0" smtClean="0">
                <a:latin typeface="Comic Sans MS" pitchFamily="66" charset="0"/>
              </a:rPr>
              <a:t>el </a:t>
            </a:r>
            <a:r>
              <a:rPr lang="es-ES" sz="2500" b="1" dirty="0" smtClean="0">
                <a:latin typeface="Comic Sans MS" pitchFamily="66" charset="0"/>
              </a:rPr>
              <a:t>medioambiente</a:t>
            </a:r>
            <a:r>
              <a:rPr lang="es-ES" sz="2500" dirty="0" smtClean="0">
                <a:latin typeface="Comic Sans MS" pitchFamily="66" charset="0"/>
              </a:rPr>
              <a:t>, cuídalo, no arrojes residuos.</a:t>
            </a:r>
          </a:p>
          <a:p>
            <a:pPr lvl="0" algn="just">
              <a:lnSpc>
                <a:spcPct val="150000"/>
              </a:lnSpc>
              <a:buBlip>
                <a:blip r:embed="rId3"/>
              </a:buBlip>
            </a:pPr>
            <a:r>
              <a:rPr lang="es-ES" sz="2500" b="1" dirty="0" smtClean="0">
                <a:latin typeface="Comic Sans MS" pitchFamily="66" charset="0"/>
              </a:rPr>
              <a:t>No</a:t>
            </a:r>
            <a:r>
              <a:rPr lang="es-ES" sz="2500" dirty="0" smtClean="0">
                <a:latin typeface="Comic Sans MS" pitchFamily="66" charset="0"/>
              </a:rPr>
              <a:t> hagas mucho </a:t>
            </a:r>
            <a:r>
              <a:rPr lang="es-ES" sz="2500" b="1" dirty="0" smtClean="0">
                <a:latin typeface="Comic Sans MS" pitchFamily="66" charset="0"/>
              </a:rPr>
              <a:t>ruido</a:t>
            </a:r>
            <a:r>
              <a:rPr lang="es-ES" sz="2500" dirty="0" smtClean="0">
                <a:latin typeface="Comic Sans MS" pitchFamily="66" charset="0"/>
              </a:rPr>
              <a:t> pues espantarás a los animales y hay que respetarlos.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z="3200" dirty="0" smtClean="0">
                <a:solidFill>
                  <a:srgbClr val="00B050"/>
                </a:solidFill>
                <a:latin typeface="Comic Sans MS" pitchFamily="66" charset="0"/>
              </a:rPr>
              <a:t>Partes de la bicicleta</a:t>
            </a:r>
            <a:endParaRPr lang="es-ES" sz="3200" dirty="0">
              <a:solidFill>
                <a:srgbClr val="00B050"/>
              </a:solidFill>
              <a:latin typeface="Comic Sans MS" pitchFamily="66" charset="0"/>
            </a:endParaRPr>
          </a:p>
        </p:txBody>
      </p:sp>
      <p:pic>
        <p:nvPicPr>
          <p:cNvPr id="4" name="3 Marcador de contenido" descr="parte-de-la-bicicleta.pn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395536" y="1628800"/>
            <a:ext cx="7976432" cy="4690142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sz="3200" dirty="0" smtClean="0">
                <a:solidFill>
                  <a:srgbClr val="00B050"/>
                </a:solidFill>
                <a:latin typeface="Comic Sans MS" pitchFamily="66" charset="0"/>
              </a:rPr>
              <a:t>¿Cómo ajustar el sillín?</a:t>
            </a:r>
            <a:endParaRPr lang="es-ES" sz="3200" dirty="0">
              <a:solidFill>
                <a:srgbClr val="00B050"/>
              </a:solidFill>
              <a:latin typeface="Comic Sans MS" pitchFamily="66" charset="0"/>
            </a:endParaRPr>
          </a:p>
        </p:txBody>
      </p:sp>
      <p:pic>
        <p:nvPicPr>
          <p:cNvPr id="1027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66979" y="1600200"/>
            <a:ext cx="6210042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89393" y="1600200"/>
            <a:ext cx="6565214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6 Rectángulo"/>
          <p:cNvSpPr/>
          <p:nvPr/>
        </p:nvSpPr>
        <p:spPr>
          <a:xfrm rot="20258243">
            <a:off x="112504" y="1284458"/>
            <a:ext cx="474040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3200" dirty="0" smtClean="0">
                <a:solidFill>
                  <a:srgbClr val="00B050"/>
                </a:solidFill>
                <a:latin typeface="Comic Sans MS" pitchFamily="66" charset="0"/>
              </a:rPr>
              <a:t>¿Y el sillín y el manillar?</a:t>
            </a:r>
            <a:endParaRPr lang="es-ES" sz="32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sz="3200" dirty="0" smtClean="0">
                <a:solidFill>
                  <a:srgbClr val="00B050"/>
                </a:solidFill>
                <a:latin typeface="Comic Sans MS" pitchFamily="66" charset="0"/>
              </a:rPr>
              <a:t>Antes de salir con la bicicleta debemos revisar algunas de sus partes.</a:t>
            </a:r>
            <a:endParaRPr lang="es-ES" sz="3200" dirty="0">
              <a:solidFill>
                <a:srgbClr val="00B050"/>
              </a:solidFill>
              <a:latin typeface="Comic Sans MS" pitchFamily="66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1844824"/>
            <a:ext cx="8229600" cy="4525963"/>
          </a:xfrm>
        </p:spPr>
        <p:txBody>
          <a:bodyPr>
            <a:normAutofit fontScale="92500" lnSpcReduction="20000"/>
          </a:bodyPr>
          <a:lstStyle/>
          <a:p>
            <a:pPr algn="just">
              <a:lnSpc>
                <a:spcPct val="150000"/>
              </a:lnSpc>
              <a:buBlip>
                <a:blip r:embed="rId3"/>
              </a:buBlip>
            </a:pPr>
            <a:r>
              <a:rPr lang="es-ES" sz="2800" dirty="0" smtClean="0">
                <a:latin typeface="Comic Sans MS" pitchFamily="66" charset="0"/>
              </a:rPr>
              <a:t>El </a:t>
            </a:r>
            <a:r>
              <a:rPr lang="es-ES" sz="2800" b="1" dirty="0" smtClean="0">
                <a:latin typeface="Comic Sans MS" pitchFamily="66" charset="0"/>
              </a:rPr>
              <a:t>sillín y el manillar </a:t>
            </a:r>
            <a:r>
              <a:rPr lang="es-ES" sz="2800" dirty="0" smtClean="0">
                <a:latin typeface="Comic Sans MS" pitchFamily="66" charset="0"/>
              </a:rPr>
              <a:t>deben estar colocados correctamente.</a:t>
            </a:r>
          </a:p>
          <a:p>
            <a:pPr algn="just">
              <a:lnSpc>
                <a:spcPct val="150000"/>
              </a:lnSpc>
              <a:buBlip>
                <a:blip r:embed="rId3"/>
              </a:buBlip>
            </a:pPr>
            <a:r>
              <a:rPr lang="es-ES" sz="2800" dirty="0" smtClean="0">
                <a:latin typeface="Comic Sans MS" pitchFamily="66" charset="0"/>
              </a:rPr>
              <a:t>Debemos revisar </a:t>
            </a:r>
            <a:r>
              <a:rPr lang="es-ES" sz="2800" b="1" dirty="0" smtClean="0">
                <a:latin typeface="Comic Sans MS" pitchFamily="66" charset="0"/>
              </a:rPr>
              <a:t>los frenos </a:t>
            </a:r>
            <a:r>
              <a:rPr lang="es-ES" sz="2800" dirty="0" smtClean="0">
                <a:latin typeface="Comic Sans MS" pitchFamily="66" charset="0"/>
              </a:rPr>
              <a:t>comprobando que funcionen correctamente.</a:t>
            </a:r>
          </a:p>
          <a:p>
            <a:pPr algn="just">
              <a:lnSpc>
                <a:spcPct val="150000"/>
              </a:lnSpc>
              <a:buBlip>
                <a:blip r:embed="rId3"/>
              </a:buBlip>
            </a:pPr>
            <a:r>
              <a:rPr lang="es-ES" sz="2800" dirty="0" smtClean="0">
                <a:latin typeface="Comic Sans MS" pitchFamily="66" charset="0"/>
              </a:rPr>
              <a:t>Si tu bicicleta tiene </a:t>
            </a:r>
            <a:r>
              <a:rPr lang="es-ES" sz="2800" b="1" dirty="0" smtClean="0">
                <a:latin typeface="Comic Sans MS" pitchFamily="66" charset="0"/>
              </a:rPr>
              <a:t>platos y piñones </a:t>
            </a:r>
            <a:r>
              <a:rPr lang="es-ES" sz="2800" dirty="0" smtClean="0">
                <a:latin typeface="Comic Sans MS" pitchFamily="66" charset="0"/>
              </a:rPr>
              <a:t>debes revisar que cambien bien.</a:t>
            </a:r>
          </a:p>
          <a:p>
            <a:pPr algn="just">
              <a:lnSpc>
                <a:spcPct val="150000"/>
              </a:lnSpc>
              <a:buBlip>
                <a:blip r:embed="rId3"/>
              </a:buBlip>
            </a:pPr>
            <a:r>
              <a:rPr lang="es-ES" sz="2800" dirty="0" smtClean="0">
                <a:latin typeface="Comic Sans MS" pitchFamily="66" charset="0"/>
              </a:rPr>
              <a:t>Las </a:t>
            </a:r>
            <a:r>
              <a:rPr lang="es-ES" sz="2800" b="1" dirty="0" smtClean="0">
                <a:latin typeface="Comic Sans MS" pitchFamily="66" charset="0"/>
              </a:rPr>
              <a:t>ruedas</a:t>
            </a:r>
            <a:r>
              <a:rPr lang="es-ES" sz="2800" dirty="0" smtClean="0">
                <a:latin typeface="Comic Sans MS" pitchFamily="66" charset="0"/>
              </a:rPr>
              <a:t> deben tener suficiente aire, no pueden estar ni blandas ni muy duras.</a:t>
            </a:r>
            <a:endParaRPr lang="es-ES" sz="2800" dirty="0" smtClean="0">
              <a:latin typeface="Comic Sans MS" pitchFamily="66" charset="0"/>
            </a:endParaRPr>
          </a:p>
          <a:p>
            <a:pPr algn="just">
              <a:buBlip>
                <a:blip r:embed="rId3"/>
              </a:buBlip>
            </a:pPr>
            <a:endParaRPr lang="es-ES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sz="3200" dirty="0" smtClean="0">
                <a:solidFill>
                  <a:srgbClr val="00B050"/>
                </a:solidFill>
                <a:latin typeface="Comic Sans MS" pitchFamily="66" charset="0"/>
              </a:rPr>
              <a:t>¿Cómo mantenemos la bicicleta?</a:t>
            </a:r>
            <a:endParaRPr lang="es-ES" sz="32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lnSpc>
                <a:spcPct val="150000"/>
              </a:lnSpc>
              <a:buBlip>
                <a:blip r:embed="rId3"/>
              </a:buBlip>
            </a:pPr>
            <a:r>
              <a:rPr lang="es-ES" sz="2800" dirty="0" smtClean="0">
                <a:latin typeface="Comic Sans MS" pitchFamily="66" charset="0"/>
              </a:rPr>
              <a:t>Debemos </a:t>
            </a:r>
            <a:r>
              <a:rPr lang="es-ES" sz="2800" b="1" dirty="0" smtClean="0">
                <a:latin typeface="Comic Sans MS" pitchFamily="66" charset="0"/>
              </a:rPr>
              <a:t>limpiarla</a:t>
            </a:r>
            <a:r>
              <a:rPr lang="es-ES" sz="2800" dirty="0" smtClean="0">
                <a:latin typeface="Comic Sans MS" pitchFamily="66" charset="0"/>
              </a:rPr>
              <a:t> con una esponja, agua y jabón.</a:t>
            </a:r>
          </a:p>
          <a:p>
            <a:pPr>
              <a:lnSpc>
                <a:spcPct val="150000"/>
              </a:lnSpc>
              <a:buBlip>
                <a:blip r:embed="rId3"/>
              </a:buBlip>
            </a:pPr>
            <a:r>
              <a:rPr lang="es-ES" sz="2800" dirty="0" smtClean="0">
                <a:latin typeface="Comic Sans MS" pitchFamily="66" charset="0"/>
              </a:rPr>
              <a:t>Utilizar un </a:t>
            </a:r>
            <a:r>
              <a:rPr lang="es-ES" sz="2800" b="1" dirty="0" smtClean="0">
                <a:latin typeface="Comic Sans MS" pitchFamily="66" charset="0"/>
              </a:rPr>
              <a:t>cepillo</a:t>
            </a:r>
            <a:r>
              <a:rPr lang="es-ES" sz="2800" dirty="0" smtClean="0">
                <a:latin typeface="Comic Sans MS" pitchFamily="66" charset="0"/>
              </a:rPr>
              <a:t> para las zonas difíciles.</a:t>
            </a:r>
          </a:p>
          <a:p>
            <a:pPr>
              <a:lnSpc>
                <a:spcPct val="150000"/>
              </a:lnSpc>
              <a:buBlip>
                <a:blip r:embed="rId3"/>
              </a:buBlip>
            </a:pPr>
            <a:r>
              <a:rPr lang="es-ES" sz="2800" b="1" dirty="0" smtClean="0">
                <a:latin typeface="Comic Sans MS" pitchFamily="66" charset="0"/>
              </a:rPr>
              <a:t>Secar MUY BIEN</a:t>
            </a:r>
            <a:r>
              <a:rPr lang="es-ES" sz="2800" dirty="0" smtClean="0">
                <a:latin typeface="Comic Sans MS" pitchFamily="66" charset="0"/>
              </a:rPr>
              <a:t>, pueden oxidarse las piezas.</a:t>
            </a:r>
          </a:p>
          <a:p>
            <a:pPr>
              <a:lnSpc>
                <a:spcPct val="150000"/>
              </a:lnSpc>
              <a:buBlip>
                <a:blip r:embed="rId3"/>
              </a:buBlip>
            </a:pPr>
            <a:r>
              <a:rPr lang="es-ES" sz="2800" dirty="0" smtClean="0">
                <a:latin typeface="Comic Sans MS" pitchFamily="66" charset="0"/>
              </a:rPr>
              <a:t>Dar</a:t>
            </a:r>
            <a:r>
              <a:rPr lang="es-ES" sz="2800" b="1" dirty="0" smtClean="0">
                <a:latin typeface="Comic Sans MS" pitchFamily="66" charset="0"/>
              </a:rPr>
              <a:t> aceite </a:t>
            </a:r>
            <a:r>
              <a:rPr lang="es-ES" sz="2800" dirty="0" smtClean="0">
                <a:latin typeface="Comic Sans MS" pitchFamily="66" charset="0"/>
              </a:rPr>
              <a:t>a las partes que lo necesitan.</a:t>
            </a:r>
          </a:p>
          <a:p>
            <a:pPr>
              <a:lnSpc>
                <a:spcPct val="150000"/>
              </a:lnSpc>
              <a:buBlip>
                <a:blip r:embed="rId3"/>
              </a:buBlip>
            </a:pPr>
            <a:r>
              <a:rPr lang="es-ES" sz="2800" dirty="0" smtClean="0">
                <a:latin typeface="Comic Sans MS" pitchFamily="66" charset="0"/>
              </a:rPr>
              <a:t>Si se estropea debemos acudir a un mecánico o a alguien que sepa arreglarla.</a:t>
            </a:r>
          </a:p>
          <a:p>
            <a:pPr>
              <a:buBlip>
                <a:blip r:embed="rId3"/>
              </a:buBlip>
            </a:pPr>
            <a:endParaRPr lang="es-E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sz="3200" dirty="0" smtClean="0">
                <a:solidFill>
                  <a:srgbClr val="00B050"/>
                </a:solidFill>
                <a:latin typeface="Comic Sans MS" pitchFamily="66" charset="0"/>
              </a:rPr>
              <a:t>Beneficios de la bicicleta</a:t>
            </a:r>
            <a:endParaRPr lang="es-ES" sz="3200" dirty="0">
              <a:solidFill>
                <a:srgbClr val="00B050"/>
              </a:solidFill>
              <a:latin typeface="Comic Sans MS" pitchFamily="66" charset="0"/>
            </a:endParaRPr>
          </a:p>
        </p:txBody>
      </p:sp>
      <p:pic>
        <p:nvPicPr>
          <p:cNvPr id="4" name="3 Marcador de contenido" descr="Ventajas de la bicicleta.jpg"/>
          <p:cNvPicPr>
            <a:picLocks noGrp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998332" y="1600200"/>
            <a:ext cx="7147335" cy="4525963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 rot="20838295">
            <a:off x="747796" y="943046"/>
            <a:ext cx="561662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000" dirty="0" smtClean="0">
                <a:solidFill>
                  <a:srgbClr val="00B050"/>
                </a:solidFill>
                <a:latin typeface="Comic Sans MS" pitchFamily="66" charset="0"/>
              </a:rPr>
              <a:t>¿Qué pasa en nuestra ciudad?</a:t>
            </a:r>
            <a:endParaRPr lang="es-ES" sz="3000" dirty="0">
              <a:solidFill>
                <a:srgbClr val="00B050"/>
              </a:solidFill>
              <a:latin typeface="Comic Sans MS" pitchFamily="66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 rot="20838295">
            <a:off x="723529" y="3034166"/>
            <a:ext cx="171095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000" dirty="0" smtClean="0">
                <a:solidFill>
                  <a:srgbClr val="FF0000"/>
                </a:solidFill>
                <a:latin typeface="Comic Sans MS" pitchFamily="66" charset="0"/>
              </a:rPr>
              <a:t>Atascos</a:t>
            </a:r>
            <a:endParaRPr lang="es-ES" sz="3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6" name="5 CuadroTexto"/>
          <p:cNvSpPr txBox="1"/>
          <p:nvPr/>
        </p:nvSpPr>
        <p:spPr>
          <a:xfrm rot="1102699">
            <a:off x="6043240" y="1818403"/>
            <a:ext cx="220588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000" dirty="0" smtClean="0">
                <a:solidFill>
                  <a:srgbClr val="FF0000"/>
                </a:solidFill>
                <a:latin typeface="Comic Sans MS" pitchFamily="66" charset="0"/>
              </a:rPr>
              <a:t>Accidentes</a:t>
            </a:r>
            <a:endParaRPr lang="es-ES" sz="3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7" name="6 CuadroTexto"/>
          <p:cNvSpPr txBox="1"/>
          <p:nvPr/>
        </p:nvSpPr>
        <p:spPr>
          <a:xfrm rot="284127">
            <a:off x="3563888" y="2636912"/>
            <a:ext cx="287671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000" dirty="0" smtClean="0">
                <a:solidFill>
                  <a:srgbClr val="FF0000"/>
                </a:solidFill>
                <a:latin typeface="Comic Sans MS" pitchFamily="66" charset="0"/>
              </a:rPr>
              <a:t>Contaminación</a:t>
            </a:r>
            <a:endParaRPr lang="es-ES" sz="3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8" name="7 CuadroTexto"/>
          <p:cNvSpPr txBox="1"/>
          <p:nvPr/>
        </p:nvSpPr>
        <p:spPr>
          <a:xfrm rot="1684413">
            <a:off x="5039034" y="4364013"/>
            <a:ext cx="281183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000" dirty="0" smtClean="0">
                <a:solidFill>
                  <a:srgbClr val="FF0000"/>
                </a:solidFill>
                <a:latin typeface="Comic Sans MS" pitchFamily="66" charset="0"/>
              </a:rPr>
              <a:t>Pocos aparcamientos</a:t>
            </a:r>
            <a:endParaRPr lang="es-ES" sz="3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 rot="20838295">
            <a:off x="1120048" y="4452762"/>
            <a:ext cx="287671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000" dirty="0" smtClean="0">
                <a:solidFill>
                  <a:srgbClr val="FF0000"/>
                </a:solidFill>
                <a:latin typeface="Comic Sans MS" pitchFamily="66" charset="0"/>
              </a:rPr>
              <a:t>Maltrato al medioambiente</a:t>
            </a:r>
            <a:endParaRPr lang="es-ES" sz="3000" dirty="0">
              <a:solidFill>
                <a:srgbClr val="FF0000"/>
              </a:solidFill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sz="3200" dirty="0" smtClean="0">
                <a:solidFill>
                  <a:srgbClr val="00B050"/>
                </a:solidFill>
                <a:latin typeface="Comic Sans MS" pitchFamily="66" charset="0"/>
              </a:rPr>
              <a:t>Normas de circulación</a:t>
            </a:r>
            <a:endParaRPr lang="es-ES" sz="3200" dirty="0">
              <a:solidFill>
                <a:srgbClr val="00B050"/>
              </a:solidFill>
              <a:latin typeface="Comic Sans MS" pitchFamily="66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09119"/>
          </a:xfrm>
        </p:spPr>
        <p:txBody>
          <a:bodyPr>
            <a:normAutofit fontScale="70000" lnSpcReduction="20000"/>
          </a:bodyPr>
          <a:lstStyle/>
          <a:p>
            <a:pPr lvl="0" algn="just">
              <a:lnSpc>
                <a:spcPct val="170000"/>
              </a:lnSpc>
              <a:buBlip>
                <a:blip r:embed="rId3"/>
              </a:buBlip>
            </a:pPr>
            <a:r>
              <a:rPr lang="es-ES" sz="3000" dirty="0" smtClean="0">
                <a:latin typeface="Comic Sans MS" pitchFamily="66" charset="0"/>
              </a:rPr>
              <a:t>Lleva siempre </a:t>
            </a:r>
            <a:r>
              <a:rPr lang="es-ES" sz="3000" b="1" dirty="0" smtClean="0">
                <a:latin typeface="Comic Sans MS" pitchFamily="66" charset="0"/>
              </a:rPr>
              <a:t>el casco </a:t>
            </a:r>
            <a:r>
              <a:rPr lang="es-ES" sz="3000" dirty="0" smtClean="0">
                <a:latin typeface="Comic Sans MS" pitchFamily="66" charset="0"/>
              </a:rPr>
              <a:t>y todas las medidas de seguridad que puedas. Por la noche lleva siempre </a:t>
            </a:r>
            <a:r>
              <a:rPr lang="es-ES" sz="3000" b="1" dirty="0" smtClean="0">
                <a:latin typeface="Comic Sans MS" pitchFamily="66" charset="0"/>
              </a:rPr>
              <a:t>reflectantes y luces</a:t>
            </a:r>
            <a:r>
              <a:rPr lang="es-ES" sz="3000" dirty="0" smtClean="0">
                <a:latin typeface="Comic Sans MS" pitchFamily="66" charset="0"/>
              </a:rPr>
              <a:t>.</a:t>
            </a:r>
          </a:p>
          <a:p>
            <a:pPr lvl="0" algn="just">
              <a:lnSpc>
                <a:spcPct val="170000"/>
              </a:lnSpc>
              <a:buBlip>
                <a:blip r:embed="rId3"/>
              </a:buBlip>
            </a:pPr>
            <a:r>
              <a:rPr lang="es-ES" sz="3000" dirty="0" smtClean="0">
                <a:latin typeface="Comic Sans MS" pitchFamily="66" charset="0"/>
              </a:rPr>
              <a:t>Circula por las </a:t>
            </a:r>
            <a:r>
              <a:rPr lang="es-ES" sz="3000" b="1" dirty="0" smtClean="0">
                <a:latin typeface="Comic Sans MS" pitchFamily="66" charset="0"/>
              </a:rPr>
              <a:t>zonas habilitadas para las bicicletas.</a:t>
            </a:r>
          </a:p>
          <a:p>
            <a:pPr lvl="0" algn="just">
              <a:lnSpc>
                <a:spcPct val="170000"/>
              </a:lnSpc>
              <a:buBlip>
                <a:blip r:embed="rId3"/>
              </a:buBlip>
            </a:pPr>
            <a:r>
              <a:rPr lang="es-ES" sz="3000" dirty="0" smtClean="0">
                <a:latin typeface="Comic Sans MS" pitchFamily="66" charset="0"/>
              </a:rPr>
              <a:t>Si no hay zona de bicicletas debes circular por el </a:t>
            </a:r>
            <a:r>
              <a:rPr lang="es-ES" sz="3000" b="1" dirty="0" smtClean="0">
                <a:latin typeface="Comic Sans MS" pitchFamily="66" charset="0"/>
              </a:rPr>
              <a:t>asfalto</a:t>
            </a:r>
            <a:r>
              <a:rPr lang="es-ES" sz="3000" dirty="0" smtClean="0">
                <a:latin typeface="Comic Sans MS" pitchFamily="66" charset="0"/>
              </a:rPr>
              <a:t> como cualquier otro vehículo, ocupa tu lugar y </a:t>
            </a:r>
            <a:r>
              <a:rPr lang="es-ES" sz="3000" b="1" dirty="0" smtClean="0">
                <a:latin typeface="Comic Sans MS" pitchFamily="66" charset="0"/>
              </a:rPr>
              <a:t>hazte visible</a:t>
            </a:r>
            <a:r>
              <a:rPr lang="es-ES" sz="3000" dirty="0" smtClean="0">
                <a:latin typeface="Comic Sans MS" pitchFamily="66" charset="0"/>
              </a:rPr>
              <a:t>.</a:t>
            </a:r>
          </a:p>
          <a:p>
            <a:pPr lvl="0" algn="just">
              <a:lnSpc>
                <a:spcPct val="170000"/>
              </a:lnSpc>
              <a:buBlip>
                <a:blip r:embed="rId3"/>
              </a:buBlip>
            </a:pPr>
            <a:r>
              <a:rPr lang="es-ES" sz="3000" dirty="0" smtClean="0">
                <a:latin typeface="Comic Sans MS" pitchFamily="66" charset="0"/>
              </a:rPr>
              <a:t>Si tienes que circular por </a:t>
            </a:r>
            <a:r>
              <a:rPr lang="es-ES" sz="3000" b="1" dirty="0" smtClean="0">
                <a:latin typeface="Comic Sans MS" pitchFamily="66" charset="0"/>
              </a:rPr>
              <a:t>la acera </a:t>
            </a:r>
            <a:r>
              <a:rPr lang="es-ES" sz="3000" dirty="0" smtClean="0">
                <a:latin typeface="Comic Sans MS" pitchFamily="66" charset="0"/>
              </a:rPr>
              <a:t>hazlo con cuidado, </a:t>
            </a:r>
            <a:r>
              <a:rPr lang="es-ES" sz="3000" b="1" dirty="0" smtClean="0">
                <a:latin typeface="Comic Sans MS" pitchFamily="66" charset="0"/>
              </a:rPr>
              <a:t>respeta a los peatones </a:t>
            </a:r>
            <a:r>
              <a:rPr lang="es-ES" sz="3000" dirty="0" smtClean="0">
                <a:latin typeface="Comic Sans MS" pitchFamily="66" charset="0"/>
              </a:rPr>
              <a:t>pues tienen prioridad</a:t>
            </a:r>
            <a:r>
              <a:rPr lang="es-ES" sz="3000" dirty="0" smtClean="0">
                <a:latin typeface="Comic Sans MS" pitchFamily="66" charset="0"/>
              </a:rPr>
              <a:t>.</a:t>
            </a:r>
            <a:endParaRPr lang="es-ES" dirty="0" smtClean="0"/>
          </a:p>
          <a:p>
            <a:pPr algn="just">
              <a:lnSpc>
                <a:spcPct val="170000"/>
              </a:lnSpc>
              <a:buBlip>
                <a:blip r:embed="rId3"/>
              </a:buBlip>
            </a:pPr>
            <a:r>
              <a:rPr lang="es-ES" sz="3000" dirty="0" smtClean="0">
                <a:latin typeface="Comic Sans MS" pitchFamily="66" charset="0"/>
              </a:rPr>
              <a:t>Las </a:t>
            </a:r>
            <a:r>
              <a:rPr lang="es-ES" sz="3000" b="1" dirty="0" smtClean="0">
                <a:latin typeface="Comic Sans MS" pitchFamily="66" charset="0"/>
              </a:rPr>
              <a:t>aceras y los pasos de peatones no</a:t>
            </a:r>
            <a:r>
              <a:rPr lang="es-ES" sz="3000" dirty="0" smtClean="0">
                <a:latin typeface="Comic Sans MS" pitchFamily="66" charset="0"/>
              </a:rPr>
              <a:t> son para las </a:t>
            </a:r>
            <a:r>
              <a:rPr lang="es-ES" sz="3000" b="1" dirty="0" smtClean="0">
                <a:latin typeface="Comic Sans MS" pitchFamily="66" charset="0"/>
              </a:rPr>
              <a:t>bicicletas</a:t>
            </a:r>
            <a:r>
              <a:rPr lang="es-ES" sz="3000" dirty="0" smtClean="0">
                <a:latin typeface="Comic Sans MS" pitchFamily="66" charset="0"/>
              </a:rPr>
              <a:t>.</a:t>
            </a:r>
            <a:endParaRPr lang="es-ES" sz="3000" dirty="0" smtClean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381</TotalTime>
  <Words>383</Words>
  <Application>Microsoft Office PowerPoint</Application>
  <PresentationFormat>Presentación en pantalla (4:3)</PresentationFormat>
  <Paragraphs>50</Paragraphs>
  <Slides>11</Slides>
  <Notes>11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2" baseType="lpstr">
      <vt:lpstr>Tema de Office</vt:lpstr>
      <vt:lpstr>Diapositiva 1</vt:lpstr>
      <vt:lpstr>Partes de la bicicleta</vt:lpstr>
      <vt:lpstr>¿Cómo ajustar el sillín?</vt:lpstr>
      <vt:lpstr>Diapositiva 4</vt:lpstr>
      <vt:lpstr>Antes de salir con la bicicleta debemos revisar algunas de sus partes.</vt:lpstr>
      <vt:lpstr>¿Cómo mantenemos la bicicleta?</vt:lpstr>
      <vt:lpstr>Beneficios de la bicicleta</vt:lpstr>
      <vt:lpstr>Diapositiva 8</vt:lpstr>
      <vt:lpstr>Normas de circulación</vt:lpstr>
      <vt:lpstr>Diapositiva 10</vt:lpstr>
      <vt:lpstr>Si circulamos en el campo…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María</dc:creator>
  <cp:lastModifiedBy>María</cp:lastModifiedBy>
  <cp:revision>30</cp:revision>
  <dcterms:created xsi:type="dcterms:W3CDTF">2013-04-20T12:52:11Z</dcterms:created>
  <dcterms:modified xsi:type="dcterms:W3CDTF">2013-04-23T10:17:11Z</dcterms:modified>
</cp:coreProperties>
</file>