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4660"/>
  </p:normalViewPr>
  <p:slideViewPr>
    <p:cSldViewPr>
      <p:cViewPr>
        <p:scale>
          <a:sx n="87" d="100"/>
          <a:sy n="87" d="100"/>
        </p:scale>
        <p:origin x="-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76F45-6FEE-4F02-9AB6-7D3DDEC60B1F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9731F-2EF5-4171-AB0E-8A0DAD7C88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731F-2EF5-4171-AB0E-8A0DAD7C88C1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731F-2EF5-4171-AB0E-8A0DAD7C88C1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731F-2EF5-4171-AB0E-8A0DAD7C88C1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731F-2EF5-4171-AB0E-8A0DAD7C88C1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731F-2EF5-4171-AB0E-8A0DAD7C88C1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731F-2EF5-4171-AB0E-8A0DAD7C88C1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731F-2EF5-4171-AB0E-8A0DAD7C88C1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731F-2EF5-4171-AB0E-8A0DAD7C88C1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731F-2EF5-4171-AB0E-8A0DAD7C88C1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731F-2EF5-4171-AB0E-8A0DAD7C88C1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731F-2EF5-4171-AB0E-8A0DAD7C88C1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8A05-E210-4F9F-9755-BE8554811D2C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D539-DFA1-4936-ADFD-0203CA8605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8A05-E210-4F9F-9755-BE8554811D2C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D539-DFA1-4936-ADFD-0203CA8605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8A05-E210-4F9F-9755-BE8554811D2C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D539-DFA1-4936-ADFD-0203CA8605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8A05-E210-4F9F-9755-BE8554811D2C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D539-DFA1-4936-ADFD-0203CA8605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8A05-E210-4F9F-9755-BE8554811D2C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D539-DFA1-4936-ADFD-0203CA8605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8A05-E210-4F9F-9755-BE8554811D2C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D539-DFA1-4936-ADFD-0203CA8605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8A05-E210-4F9F-9755-BE8554811D2C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D539-DFA1-4936-ADFD-0203CA8605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8A05-E210-4F9F-9755-BE8554811D2C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D539-DFA1-4936-ADFD-0203CA8605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8A05-E210-4F9F-9755-BE8554811D2C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D539-DFA1-4936-ADFD-0203CA8605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8A05-E210-4F9F-9755-BE8554811D2C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D539-DFA1-4936-ADFD-0203CA8605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8A05-E210-4F9F-9755-BE8554811D2C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D539-DFA1-4936-ADFD-0203CA8605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A8A05-E210-4F9F-9755-BE8554811D2C}" type="datetimeFigureOut">
              <a:rPr lang="es-ES" smtClean="0"/>
              <a:pPr/>
              <a:t>23/04/2013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3D539-DFA1-4936-ADFD-0203CA8605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tipo proyec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1150" y="1934720"/>
            <a:ext cx="4719042" cy="408031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 rot="1223521">
            <a:off x="3377029" y="1344152"/>
            <a:ext cx="540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200" dirty="0" smtClean="0">
                <a:solidFill>
                  <a:srgbClr val="00B050"/>
                </a:solidFill>
                <a:latin typeface="Comic Sans MS" pitchFamily="66" charset="0"/>
              </a:rPr>
              <a:t>Súbete a la bicicleta</a:t>
            </a:r>
            <a:endParaRPr lang="es-ES" sz="42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50000"/>
              </a:lnSpc>
              <a:buBlip>
                <a:blip r:embed="rId3"/>
              </a:buBlip>
            </a:pPr>
            <a:r>
              <a:rPr lang="es-ES" dirty="0" smtClean="0">
                <a:latin typeface="Comic Sans MS" pitchFamily="66" charset="0"/>
              </a:rPr>
              <a:t>Debes </a:t>
            </a:r>
            <a:r>
              <a:rPr lang="es-ES" b="1" dirty="0" smtClean="0">
                <a:latin typeface="Comic Sans MS" pitchFamily="66" charset="0"/>
              </a:rPr>
              <a:t>circular en línea recta </a:t>
            </a:r>
            <a:r>
              <a:rPr lang="es-ES" dirty="0" smtClean="0">
                <a:latin typeface="Comic Sans MS" pitchFamily="66" charset="0"/>
              </a:rPr>
              <a:t>y por el lado </a:t>
            </a:r>
            <a:r>
              <a:rPr lang="es-ES" b="1" dirty="0" smtClean="0">
                <a:latin typeface="Comic Sans MS" pitchFamily="66" charset="0"/>
              </a:rPr>
              <a:t>derecho</a:t>
            </a:r>
            <a:r>
              <a:rPr lang="es-ES" dirty="0" smtClean="0">
                <a:latin typeface="Comic Sans MS" pitchFamily="66" charset="0"/>
              </a:rPr>
              <a:t> como cualquier otro vehículo.</a:t>
            </a:r>
          </a:p>
          <a:p>
            <a:pPr lvl="0" algn="just">
              <a:lnSpc>
                <a:spcPct val="150000"/>
              </a:lnSpc>
              <a:buBlip>
                <a:blip r:embed="rId3"/>
              </a:buBlip>
            </a:pPr>
            <a:r>
              <a:rPr lang="es-ES" dirty="0" smtClean="0">
                <a:latin typeface="Comic Sans MS" pitchFamily="66" charset="0"/>
              </a:rPr>
              <a:t>Respeta las </a:t>
            </a:r>
            <a:r>
              <a:rPr lang="es-ES" b="1" dirty="0" smtClean="0">
                <a:latin typeface="Comic Sans MS" pitchFamily="66" charset="0"/>
              </a:rPr>
              <a:t>señales de tráfico</a:t>
            </a:r>
            <a:r>
              <a:rPr lang="es-ES" dirty="0" smtClean="0">
                <a:latin typeface="Comic Sans MS" pitchFamily="66" charset="0"/>
              </a:rPr>
              <a:t>.</a:t>
            </a:r>
          </a:p>
          <a:p>
            <a:pPr lvl="0" algn="just">
              <a:lnSpc>
                <a:spcPct val="150000"/>
              </a:lnSpc>
              <a:buBlip>
                <a:blip r:embed="rId3"/>
              </a:buBlip>
            </a:pPr>
            <a:r>
              <a:rPr lang="es-ES" dirty="0" smtClean="0">
                <a:latin typeface="Comic Sans MS" pitchFamily="66" charset="0"/>
              </a:rPr>
              <a:t>Mantén siempre la </a:t>
            </a:r>
            <a:r>
              <a:rPr lang="es-ES" b="1" dirty="0" smtClean="0">
                <a:latin typeface="Comic Sans MS" pitchFamily="66" charset="0"/>
              </a:rPr>
              <a:t>distancia de seguridad</a:t>
            </a:r>
            <a:r>
              <a:rPr lang="es-ES" dirty="0" smtClean="0">
                <a:latin typeface="Comic Sans MS" pitchFamily="66" charset="0"/>
              </a:rPr>
              <a:t>.</a:t>
            </a:r>
          </a:p>
          <a:p>
            <a:pPr lvl="0" algn="just">
              <a:lnSpc>
                <a:spcPct val="150000"/>
              </a:lnSpc>
              <a:buBlip>
                <a:blip r:embed="rId3"/>
              </a:buBlip>
            </a:pPr>
            <a:r>
              <a:rPr lang="es-ES" b="1" dirty="0" smtClean="0">
                <a:latin typeface="Comic Sans MS" pitchFamily="66" charset="0"/>
              </a:rPr>
              <a:t>Marca con tiempo </a:t>
            </a:r>
            <a:r>
              <a:rPr lang="es-ES" dirty="0" smtClean="0">
                <a:latin typeface="Comic Sans MS" pitchFamily="66" charset="0"/>
              </a:rPr>
              <a:t>hacia dónde vas a girar.</a:t>
            </a:r>
          </a:p>
          <a:p>
            <a:pPr lvl="0" algn="just">
              <a:lnSpc>
                <a:spcPct val="150000"/>
              </a:lnSpc>
              <a:buBlip>
                <a:blip r:embed="rId3"/>
              </a:buBlip>
            </a:pPr>
            <a:r>
              <a:rPr lang="es-ES" dirty="0" smtClean="0">
                <a:latin typeface="Comic Sans MS" pitchFamily="66" charset="0"/>
              </a:rPr>
              <a:t>Puedes </a:t>
            </a:r>
            <a:r>
              <a:rPr lang="es-ES" b="1" dirty="0" smtClean="0">
                <a:latin typeface="Comic Sans MS" pitchFamily="66" charset="0"/>
              </a:rPr>
              <a:t>circular de dos en dos</a:t>
            </a:r>
            <a:r>
              <a:rPr lang="es-ES" dirty="0" smtClean="0">
                <a:latin typeface="Comic Sans MS" pitchFamily="66" charset="0"/>
              </a:rPr>
              <a:t>, siempre y cuando, la </a:t>
            </a:r>
            <a:r>
              <a:rPr lang="es-ES" b="1" dirty="0" smtClean="0">
                <a:latin typeface="Comic Sans MS" pitchFamily="66" charset="0"/>
              </a:rPr>
              <a:t>visibilidad sea buena</a:t>
            </a:r>
            <a:r>
              <a:rPr lang="es-ES" dirty="0" smtClean="0">
                <a:latin typeface="Comic Sans MS" pitchFamily="66" charset="0"/>
              </a:rPr>
              <a:t>. Si no, debes </a:t>
            </a:r>
            <a:r>
              <a:rPr lang="es-ES" b="1" dirty="0" smtClean="0">
                <a:latin typeface="Comic Sans MS" pitchFamily="66" charset="0"/>
              </a:rPr>
              <a:t>ir en fila.</a:t>
            </a:r>
          </a:p>
          <a:p>
            <a:pPr lvl="0" algn="just">
              <a:lnSpc>
                <a:spcPct val="150000"/>
              </a:lnSpc>
              <a:buBlip>
                <a:blip r:embed="rId3"/>
              </a:buBlip>
            </a:pPr>
            <a:r>
              <a:rPr lang="es-ES" b="1" dirty="0" smtClean="0">
                <a:latin typeface="Comic Sans MS" pitchFamily="66" charset="0"/>
              </a:rPr>
              <a:t>No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b="1" dirty="0" smtClean="0">
                <a:latin typeface="Comic Sans MS" pitchFamily="66" charset="0"/>
              </a:rPr>
              <a:t>lleves</a:t>
            </a:r>
            <a:r>
              <a:rPr lang="es-ES" dirty="0" smtClean="0">
                <a:latin typeface="Comic Sans MS" pitchFamily="66" charset="0"/>
              </a:rPr>
              <a:t> nunca </a:t>
            </a:r>
            <a:r>
              <a:rPr lang="es-ES" b="1" dirty="0" smtClean="0">
                <a:latin typeface="Comic Sans MS" pitchFamily="66" charset="0"/>
              </a:rPr>
              <a:t>a nadie </a:t>
            </a:r>
            <a:r>
              <a:rPr lang="es-ES" dirty="0" smtClean="0">
                <a:latin typeface="Comic Sans MS" pitchFamily="66" charset="0"/>
              </a:rPr>
              <a:t>sobre la bicicleta.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00B050"/>
                </a:solidFill>
                <a:latin typeface="Comic Sans MS" pitchFamily="66" charset="0"/>
              </a:rPr>
              <a:t>Si circulamos en el campo…</a:t>
            </a:r>
            <a:endParaRPr lang="es-ES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Blip>
                <a:blip r:embed="rId3"/>
              </a:buBlip>
            </a:pPr>
            <a:r>
              <a:rPr lang="es-ES" sz="2500" b="1" dirty="0" smtClean="0">
                <a:latin typeface="Comic Sans MS" pitchFamily="66" charset="0"/>
              </a:rPr>
              <a:t>No</a:t>
            </a:r>
            <a:r>
              <a:rPr lang="es-ES" sz="2500" dirty="0" smtClean="0">
                <a:latin typeface="Comic Sans MS" pitchFamily="66" charset="0"/>
              </a:rPr>
              <a:t> te </a:t>
            </a:r>
            <a:r>
              <a:rPr lang="es-ES" sz="2500" b="1" dirty="0" smtClean="0">
                <a:latin typeface="Comic Sans MS" pitchFamily="66" charset="0"/>
              </a:rPr>
              <a:t>salgas</a:t>
            </a:r>
            <a:r>
              <a:rPr lang="es-ES" sz="2500" dirty="0" smtClean="0">
                <a:latin typeface="Comic Sans MS" pitchFamily="66" charset="0"/>
              </a:rPr>
              <a:t> de los </a:t>
            </a:r>
            <a:r>
              <a:rPr lang="es-ES" sz="2500" b="1" dirty="0" smtClean="0">
                <a:latin typeface="Comic Sans MS" pitchFamily="66" charset="0"/>
              </a:rPr>
              <a:t>caminos</a:t>
            </a:r>
            <a:r>
              <a:rPr lang="es-ES" sz="2500" dirty="0" smtClean="0">
                <a:latin typeface="Comic Sans MS" pitchFamily="66" charset="0"/>
              </a:rPr>
              <a:t> o pistas permitidas.</a:t>
            </a:r>
          </a:p>
          <a:p>
            <a:pPr lvl="0" algn="just">
              <a:lnSpc>
                <a:spcPct val="150000"/>
              </a:lnSpc>
              <a:buBlip>
                <a:blip r:embed="rId3"/>
              </a:buBlip>
            </a:pPr>
            <a:r>
              <a:rPr lang="es-ES" sz="2500" b="1" dirty="0" smtClean="0">
                <a:latin typeface="Comic Sans MS" pitchFamily="66" charset="0"/>
              </a:rPr>
              <a:t>Conduce despacio y con cuidado</a:t>
            </a:r>
            <a:r>
              <a:rPr lang="es-ES" sz="2500" dirty="0" smtClean="0">
                <a:latin typeface="Comic Sans MS" pitchFamily="66" charset="0"/>
              </a:rPr>
              <a:t>, </a:t>
            </a:r>
            <a:r>
              <a:rPr lang="es-ES" sz="2500" b="1" dirty="0" smtClean="0">
                <a:latin typeface="Comic Sans MS" pitchFamily="66" charset="0"/>
              </a:rPr>
              <a:t>DISFRUTA</a:t>
            </a:r>
            <a:r>
              <a:rPr lang="es-ES" sz="2500" dirty="0" smtClean="0">
                <a:latin typeface="Comic Sans MS" pitchFamily="66" charset="0"/>
              </a:rPr>
              <a:t> </a:t>
            </a:r>
            <a:r>
              <a:rPr lang="es-ES" sz="2500" dirty="0" smtClean="0">
                <a:latin typeface="Comic Sans MS" pitchFamily="66" charset="0"/>
              </a:rPr>
              <a:t>del paisaje y de la fauna.</a:t>
            </a:r>
          </a:p>
          <a:p>
            <a:pPr lvl="0" algn="just">
              <a:lnSpc>
                <a:spcPct val="150000"/>
              </a:lnSpc>
              <a:buBlip>
                <a:blip r:embed="rId3"/>
              </a:buBlip>
            </a:pPr>
            <a:r>
              <a:rPr lang="es-ES" sz="2500" b="1" dirty="0" smtClean="0">
                <a:latin typeface="Comic Sans MS" pitchFamily="66" charset="0"/>
              </a:rPr>
              <a:t>RESPETA</a:t>
            </a:r>
            <a:r>
              <a:rPr lang="es-ES" sz="2500" dirty="0" smtClean="0">
                <a:latin typeface="Comic Sans MS" pitchFamily="66" charset="0"/>
              </a:rPr>
              <a:t> </a:t>
            </a:r>
            <a:r>
              <a:rPr lang="es-ES" sz="2500" dirty="0" smtClean="0">
                <a:latin typeface="Comic Sans MS" pitchFamily="66" charset="0"/>
              </a:rPr>
              <a:t>el </a:t>
            </a:r>
            <a:r>
              <a:rPr lang="es-ES" sz="2500" b="1" dirty="0" smtClean="0">
                <a:latin typeface="Comic Sans MS" pitchFamily="66" charset="0"/>
              </a:rPr>
              <a:t>medioambiente</a:t>
            </a:r>
            <a:r>
              <a:rPr lang="es-ES" sz="2500" dirty="0" smtClean="0">
                <a:latin typeface="Comic Sans MS" pitchFamily="66" charset="0"/>
              </a:rPr>
              <a:t>, cuídalo, no arrojes residuos.</a:t>
            </a:r>
          </a:p>
          <a:p>
            <a:pPr lvl="0" algn="just">
              <a:lnSpc>
                <a:spcPct val="150000"/>
              </a:lnSpc>
              <a:buBlip>
                <a:blip r:embed="rId3"/>
              </a:buBlip>
            </a:pPr>
            <a:r>
              <a:rPr lang="es-ES" sz="2500" b="1" dirty="0" smtClean="0">
                <a:latin typeface="Comic Sans MS" pitchFamily="66" charset="0"/>
              </a:rPr>
              <a:t>No</a:t>
            </a:r>
            <a:r>
              <a:rPr lang="es-ES" sz="2500" dirty="0" smtClean="0">
                <a:latin typeface="Comic Sans MS" pitchFamily="66" charset="0"/>
              </a:rPr>
              <a:t> hagas mucho </a:t>
            </a:r>
            <a:r>
              <a:rPr lang="es-ES" sz="2500" b="1" dirty="0" smtClean="0">
                <a:latin typeface="Comic Sans MS" pitchFamily="66" charset="0"/>
              </a:rPr>
              <a:t>ruido</a:t>
            </a:r>
            <a:r>
              <a:rPr lang="es-ES" sz="2500" dirty="0" smtClean="0">
                <a:latin typeface="Comic Sans MS" pitchFamily="66" charset="0"/>
              </a:rPr>
              <a:t> pues espantarás a los animales y hay que respetarlos.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>
                <a:solidFill>
                  <a:srgbClr val="00B050"/>
                </a:solidFill>
                <a:latin typeface="Comic Sans MS" pitchFamily="66" charset="0"/>
              </a:rPr>
              <a:t>Partes de la bicicleta</a:t>
            </a:r>
            <a:endParaRPr lang="es-ES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3 Marcador de contenido" descr="parte-de-la-biciclet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628800"/>
            <a:ext cx="7976432" cy="46901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00B050"/>
                </a:solidFill>
                <a:latin typeface="Comic Sans MS" pitchFamily="66" charset="0"/>
              </a:rPr>
              <a:t>¿Cómo ajustar el sillín?</a:t>
            </a:r>
            <a:endParaRPr lang="es-ES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6979" y="1600200"/>
            <a:ext cx="621004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9393" y="1600200"/>
            <a:ext cx="65652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 rot="20258243">
            <a:off x="112504" y="1284458"/>
            <a:ext cx="47404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rgbClr val="00B050"/>
                </a:solidFill>
                <a:latin typeface="Comic Sans MS" pitchFamily="66" charset="0"/>
              </a:rPr>
              <a:t>¿Y el sillín y el manillar?</a:t>
            </a:r>
            <a:endParaRPr lang="es-E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00B050"/>
                </a:solidFill>
                <a:latin typeface="Comic Sans MS" pitchFamily="66" charset="0"/>
              </a:rPr>
              <a:t>Antes de salir con la bicicleta debemos revisar algunas de sus partes.</a:t>
            </a:r>
            <a:endParaRPr lang="es-ES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El </a:t>
            </a:r>
            <a:r>
              <a:rPr lang="es-ES" sz="2800" b="1" dirty="0" smtClean="0">
                <a:latin typeface="Comic Sans MS" pitchFamily="66" charset="0"/>
              </a:rPr>
              <a:t>sillín y el manillar </a:t>
            </a:r>
            <a:r>
              <a:rPr lang="es-ES" sz="2800" dirty="0" smtClean="0">
                <a:latin typeface="Comic Sans MS" pitchFamily="66" charset="0"/>
              </a:rPr>
              <a:t>deben estar colocados correctamente.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Debemos revisar </a:t>
            </a:r>
            <a:r>
              <a:rPr lang="es-ES" sz="2800" b="1" dirty="0" smtClean="0">
                <a:latin typeface="Comic Sans MS" pitchFamily="66" charset="0"/>
              </a:rPr>
              <a:t>los frenos </a:t>
            </a:r>
            <a:r>
              <a:rPr lang="es-ES" sz="2800" dirty="0" smtClean="0">
                <a:latin typeface="Comic Sans MS" pitchFamily="66" charset="0"/>
              </a:rPr>
              <a:t>comprobando que funcionen correctamente.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Si tu bicicleta tiene </a:t>
            </a:r>
            <a:r>
              <a:rPr lang="es-ES" sz="2800" b="1" dirty="0" smtClean="0">
                <a:latin typeface="Comic Sans MS" pitchFamily="66" charset="0"/>
              </a:rPr>
              <a:t>platos y piñones </a:t>
            </a:r>
            <a:r>
              <a:rPr lang="es-ES" sz="2800" dirty="0" smtClean="0">
                <a:latin typeface="Comic Sans MS" pitchFamily="66" charset="0"/>
              </a:rPr>
              <a:t>debes revisar que cambien bien.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Las </a:t>
            </a:r>
            <a:r>
              <a:rPr lang="es-ES" sz="2800" b="1" dirty="0" smtClean="0">
                <a:latin typeface="Comic Sans MS" pitchFamily="66" charset="0"/>
              </a:rPr>
              <a:t>ruedas</a:t>
            </a:r>
            <a:r>
              <a:rPr lang="es-ES" sz="2800" dirty="0" smtClean="0">
                <a:latin typeface="Comic Sans MS" pitchFamily="66" charset="0"/>
              </a:rPr>
              <a:t> deben tener suficiente aire, no pueden estar ni blandas ni muy duras.</a:t>
            </a:r>
            <a:endParaRPr lang="es-ES" sz="2800" dirty="0" smtClean="0">
              <a:latin typeface="Comic Sans MS" pitchFamily="66" charset="0"/>
            </a:endParaRPr>
          </a:p>
          <a:p>
            <a:pPr algn="just">
              <a:buBlip>
                <a:blip r:embed="rId3"/>
              </a:buBlip>
            </a:pPr>
            <a:endParaRPr lang="es-E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00B050"/>
                </a:solidFill>
                <a:latin typeface="Comic Sans MS" pitchFamily="66" charset="0"/>
              </a:rPr>
              <a:t>¿Cómo mantenemos la bicicleta?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Debemos </a:t>
            </a:r>
            <a:r>
              <a:rPr lang="es-ES" sz="2800" b="1" dirty="0" smtClean="0">
                <a:latin typeface="Comic Sans MS" pitchFamily="66" charset="0"/>
              </a:rPr>
              <a:t>limpiarla</a:t>
            </a:r>
            <a:r>
              <a:rPr lang="es-ES" sz="2800" dirty="0" smtClean="0">
                <a:latin typeface="Comic Sans MS" pitchFamily="66" charset="0"/>
              </a:rPr>
              <a:t> con una esponja, agua y jabón.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Utilizar un </a:t>
            </a:r>
            <a:r>
              <a:rPr lang="es-ES" sz="2800" b="1" dirty="0" smtClean="0">
                <a:latin typeface="Comic Sans MS" pitchFamily="66" charset="0"/>
              </a:rPr>
              <a:t>cepillo</a:t>
            </a:r>
            <a:r>
              <a:rPr lang="es-ES" sz="2800" dirty="0" smtClean="0">
                <a:latin typeface="Comic Sans MS" pitchFamily="66" charset="0"/>
              </a:rPr>
              <a:t> para las zonas difíciles.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b="1" dirty="0" smtClean="0">
                <a:latin typeface="Comic Sans MS" pitchFamily="66" charset="0"/>
              </a:rPr>
              <a:t>Secar MUY BIEN</a:t>
            </a:r>
            <a:r>
              <a:rPr lang="es-ES" sz="2800" dirty="0" smtClean="0">
                <a:latin typeface="Comic Sans MS" pitchFamily="66" charset="0"/>
              </a:rPr>
              <a:t>, pueden oxidarse las piezas.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Dar</a:t>
            </a:r>
            <a:r>
              <a:rPr lang="es-ES" sz="2800" b="1" dirty="0" smtClean="0">
                <a:latin typeface="Comic Sans MS" pitchFamily="66" charset="0"/>
              </a:rPr>
              <a:t> aceite </a:t>
            </a:r>
            <a:r>
              <a:rPr lang="es-ES" sz="2800" dirty="0" smtClean="0">
                <a:latin typeface="Comic Sans MS" pitchFamily="66" charset="0"/>
              </a:rPr>
              <a:t>a las partes que lo necesitan.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s-ES" sz="2800" dirty="0" smtClean="0">
                <a:latin typeface="Comic Sans MS" pitchFamily="66" charset="0"/>
              </a:rPr>
              <a:t>Si se estropea debemos acudir a un mecánico o a alguien que sepa arreglarla.</a:t>
            </a:r>
          </a:p>
          <a:p>
            <a:pPr>
              <a:buBlip>
                <a:blip r:embed="rId3"/>
              </a:buBlip>
            </a:pP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00B050"/>
                </a:solidFill>
                <a:latin typeface="Comic Sans MS" pitchFamily="66" charset="0"/>
              </a:rPr>
              <a:t>Beneficios de la bicicleta</a:t>
            </a:r>
            <a:endParaRPr lang="es-ES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3 Marcador de contenido" descr="Ventajas de la bicicleta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8332" y="1600200"/>
            <a:ext cx="7147335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rot="20838295">
            <a:off x="747796" y="943046"/>
            <a:ext cx="56166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>
                <a:solidFill>
                  <a:srgbClr val="00B050"/>
                </a:solidFill>
                <a:latin typeface="Comic Sans MS" pitchFamily="66" charset="0"/>
              </a:rPr>
              <a:t>¿Qué pasa en nuestra ciudad?</a:t>
            </a:r>
            <a:endParaRPr lang="es-ES" sz="3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 rot="20838295">
            <a:off x="723529" y="3034166"/>
            <a:ext cx="17109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>
                <a:solidFill>
                  <a:srgbClr val="FF0000"/>
                </a:solidFill>
                <a:latin typeface="Comic Sans MS" pitchFamily="66" charset="0"/>
              </a:rPr>
              <a:t>Atascos</a:t>
            </a:r>
            <a:endParaRPr lang="es-ES" sz="3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 rot="1102699">
            <a:off x="6043240" y="1818403"/>
            <a:ext cx="22058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>
                <a:solidFill>
                  <a:srgbClr val="FF0000"/>
                </a:solidFill>
                <a:latin typeface="Comic Sans MS" pitchFamily="66" charset="0"/>
              </a:rPr>
              <a:t>Accidentes</a:t>
            </a:r>
            <a:endParaRPr lang="es-ES" sz="3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284127">
            <a:off x="3563888" y="2636912"/>
            <a:ext cx="28767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 smtClean="0">
                <a:solidFill>
                  <a:srgbClr val="FF0000"/>
                </a:solidFill>
                <a:latin typeface="Comic Sans MS" pitchFamily="66" charset="0"/>
              </a:rPr>
              <a:t>Contaminación</a:t>
            </a:r>
            <a:endParaRPr lang="es-ES" sz="3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 rot="1684413">
            <a:off x="5039034" y="4364013"/>
            <a:ext cx="2811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 smtClean="0">
                <a:solidFill>
                  <a:srgbClr val="FF0000"/>
                </a:solidFill>
                <a:latin typeface="Comic Sans MS" pitchFamily="66" charset="0"/>
              </a:rPr>
              <a:t>Pocos aparcamientos</a:t>
            </a:r>
            <a:endParaRPr lang="es-ES" sz="3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 rot="20838295">
            <a:off x="1120048" y="4452762"/>
            <a:ext cx="2876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 smtClean="0">
                <a:solidFill>
                  <a:srgbClr val="FF0000"/>
                </a:solidFill>
                <a:latin typeface="Comic Sans MS" pitchFamily="66" charset="0"/>
              </a:rPr>
              <a:t>Maltrato al medioambiente</a:t>
            </a:r>
            <a:endParaRPr lang="es-ES" sz="3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00B050"/>
                </a:solidFill>
                <a:latin typeface="Comic Sans MS" pitchFamily="66" charset="0"/>
              </a:rPr>
              <a:t>Normas de circulación</a:t>
            </a:r>
            <a:endParaRPr lang="es-ES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70000"/>
              </a:lnSpc>
              <a:buBlip>
                <a:blip r:embed="rId3"/>
              </a:buBlip>
            </a:pPr>
            <a:r>
              <a:rPr lang="es-ES" sz="3000" dirty="0" smtClean="0">
                <a:latin typeface="Comic Sans MS" pitchFamily="66" charset="0"/>
              </a:rPr>
              <a:t>Lleva siempre </a:t>
            </a:r>
            <a:r>
              <a:rPr lang="es-ES" sz="3000" b="1" dirty="0" smtClean="0">
                <a:latin typeface="Comic Sans MS" pitchFamily="66" charset="0"/>
              </a:rPr>
              <a:t>el casco </a:t>
            </a:r>
            <a:r>
              <a:rPr lang="es-ES" sz="3000" dirty="0" smtClean="0">
                <a:latin typeface="Comic Sans MS" pitchFamily="66" charset="0"/>
              </a:rPr>
              <a:t>y todas las medidas de seguridad que puedas. Por la noche lleva siempre </a:t>
            </a:r>
            <a:r>
              <a:rPr lang="es-ES" sz="3000" b="1" dirty="0" smtClean="0">
                <a:latin typeface="Comic Sans MS" pitchFamily="66" charset="0"/>
              </a:rPr>
              <a:t>reflectantes y luces</a:t>
            </a:r>
            <a:r>
              <a:rPr lang="es-ES" sz="3000" dirty="0" smtClean="0">
                <a:latin typeface="Comic Sans MS" pitchFamily="66" charset="0"/>
              </a:rPr>
              <a:t>.</a:t>
            </a:r>
          </a:p>
          <a:p>
            <a:pPr lvl="0" algn="just">
              <a:lnSpc>
                <a:spcPct val="170000"/>
              </a:lnSpc>
              <a:buBlip>
                <a:blip r:embed="rId3"/>
              </a:buBlip>
            </a:pPr>
            <a:r>
              <a:rPr lang="es-ES" sz="3000" dirty="0" smtClean="0">
                <a:latin typeface="Comic Sans MS" pitchFamily="66" charset="0"/>
              </a:rPr>
              <a:t>Circula por las </a:t>
            </a:r>
            <a:r>
              <a:rPr lang="es-ES" sz="3000" b="1" dirty="0" smtClean="0">
                <a:latin typeface="Comic Sans MS" pitchFamily="66" charset="0"/>
              </a:rPr>
              <a:t>zonas habilitadas para las bicicletas.</a:t>
            </a:r>
          </a:p>
          <a:p>
            <a:pPr lvl="0" algn="just">
              <a:lnSpc>
                <a:spcPct val="170000"/>
              </a:lnSpc>
              <a:buBlip>
                <a:blip r:embed="rId3"/>
              </a:buBlip>
            </a:pPr>
            <a:r>
              <a:rPr lang="es-ES" sz="3000" dirty="0" smtClean="0">
                <a:latin typeface="Comic Sans MS" pitchFamily="66" charset="0"/>
              </a:rPr>
              <a:t>Si no hay zona de bicicletas debes circular por el </a:t>
            </a:r>
            <a:r>
              <a:rPr lang="es-ES" sz="3000" b="1" dirty="0" smtClean="0">
                <a:latin typeface="Comic Sans MS" pitchFamily="66" charset="0"/>
              </a:rPr>
              <a:t>asfalto</a:t>
            </a:r>
            <a:r>
              <a:rPr lang="es-ES" sz="3000" dirty="0" smtClean="0">
                <a:latin typeface="Comic Sans MS" pitchFamily="66" charset="0"/>
              </a:rPr>
              <a:t> como cualquier otro vehículo, ocupa tu lugar y </a:t>
            </a:r>
            <a:r>
              <a:rPr lang="es-ES" sz="3000" b="1" dirty="0" smtClean="0">
                <a:latin typeface="Comic Sans MS" pitchFamily="66" charset="0"/>
              </a:rPr>
              <a:t>hazte visible</a:t>
            </a:r>
            <a:r>
              <a:rPr lang="es-ES" sz="3000" dirty="0" smtClean="0">
                <a:latin typeface="Comic Sans MS" pitchFamily="66" charset="0"/>
              </a:rPr>
              <a:t>.</a:t>
            </a:r>
          </a:p>
          <a:p>
            <a:pPr lvl="0" algn="just">
              <a:lnSpc>
                <a:spcPct val="170000"/>
              </a:lnSpc>
              <a:buBlip>
                <a:blip r:embed="rId3"/>
              </a:buBlip>
            </a:pPr>
            <a:r>
              <a:rPr lang="es-ES" sz="3000" dirty="0" smtClean="0">
                <a:latin typeface="Comic Sans MS" pitchFamily="66" charset="0"/>
              </a:rPr>
              <a:t>Si tienes que circular por </a:t>
            </a:r>
            <a:r>
              <a:rPr lang="es-ES" sz="3000" b="1" dirty="0" smtClean="0">
                <a:latin typeface="Comic Sans MS" pitchFamily="66" charset="0"/>
              </a:rPr>
              <a:t>la acera </a:t>
            </a:r>
            <a:r>
              <a:rPr lang="es-ES" sz="3000" dirty="0" smtClean="0">
                <a:latin typeface="Comic Sans MS" pitchFamily="66" charset="0"/>
              </a:rPr>
              <a:t>hazlo con cuidado, </a:t>
            </a:r>
            <a:r>
              <a:rPr lang="es-ES" sz="3000" b="1" dirty="0" smtClean="0">
                <a:latin typeface="Comic Sans MS" pitchFamily="66" charset="0"/>
              </a:rPr>
              <a:t>respeta a los peatones </a:t>
            </a:r>
            <a:r>
              <a:rPr lang="es-ES" sz="3000" dirty="0" smtClean="0">
                <a:latin typeface="Comic Sans MS" pitchFamily="66" charset="0"/>
              </a:rPr>
              <a:t>pues tienen prioridad</a:t>
            </a:r>
            <a:r>
              <a:rPr lang="es-ES" sz="3000" dirty="0" smtClean="0">
                <a:latin typeface="Comic Sans MS" pitchFamily="66" charset="0"/>
              </a:rPr>
              <a:t>.</a:t>
            </a:r>
            <a:endParaRPr lang="es-ES" dirty="0" smtClean="0"/>
          </a:p>
          <a:p>
            <a:pPr algn="just">
              <a:lnSpc>
                <a:spcPct val="170000"/>
              </a:lnSpc>
              <a:buBlip>
                <a:blip r:embed="rId3"/>
              </a:buBlip>
            </a:pPr>
            <a:r>
              <a:rPr lang="es-ES" sz="3000" dirty="0" smtClean="0">
                <a:latin typeface="Comic Sans MS" pitchFamily="66" charset="0"/>
              </a:rPr>
              <a:t>Las </a:t>
            </a:r>
            <a:r>
              <a:rPr lang="es-ES" sz="3000" b="1" dirty="0" smtClean="0">
                <a:latin typeface="Comic Sans MS" pitchFamily="66" charset="0"/>
              </a:rPr>
              <a:t>aceras y los pasos de peatones no</a:t>
            </a:r>
            <a:r>
              <a:rPr lang="es-ES" sz="3000" dirty="0" smtClean="0">
                <a:latin typeface="Comic Sans MS" pitchFamily="66" charset="0"/>
              </a:rPr>
              <a:t> son para las </a:t>
            </a:r>
            <a:r>
              <a:rPr lang="es-ES" sz="3000" b="1" dirty="0" smtClean="0">
                <a:latin typeface="Comic Sans MS" pitchFamily="66" charset="0"/>
              </a:rPr>
              <a:t>bicicletas</a:t>
            </a:r>
            <a:r>
              <a:rPr lang="es-ES" sz="3000" dirty="0" smtClean="0">
                <a:latin typeface="Comic Sans MS" pitchFamily="66" charset="0"/>
              </a:rPr>
              <a:t>.</a:t>
            </a:r>
            <a:endParaRPr lang="es-ES" sz="30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383</Words>
  <Application>Microsoft Office PowerPoint</Application>
  <PresentationFormat>Presentación en pantalla (4:3)</PresentationFormat>
  <Paragraphs>50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Partes de la bicicleta</vt:lpstr>
      <vt:lpstr>¿Cómo ajustar el sillín?</vt:lpstr>
      <vt:lpstr>Diapositiva 4</vt:lpstr>
      <vt:lpstr>Antes de salir con la bicicleta debemos revisar algunas de sus partes.</vt:lpstr>
      <vt:lpstr>¿Cómo mantenemos la bicicleta?</vt:lpstr>
      <vt:lpstr>Beneficios de la bicicleta</vt:lpstr>
      <vt:lpstr>Diapositiva 8</vt:lpstr>
      <vt:lpstr>Normas de circulación</vt:lpstr>
      <vt:lpstr>Diapositiva 10</vt:lpstr>
      <vt:lpstr>Si circulamos en el campo…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</dc:creator>
  <cp:lastModifiedBy>María</cp:lastModifiedBy>
  <cp:revision>30</cp:revision>
  <dcterms:created xsi:type="dcterms:W3CDTF">2013-04-20T12:52:11Z</dcterms:created>
  <dcterms:modified xsi:type="dcterms:W3CDTF">2013-04-23T10:17:11Z</dcterms:modified>
</cp:coreProperties>
</file>